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5" r:id="rId2"/>
    <p:sldId id="283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5D706A1-FAEA-4B86-B1EF-2A8E259D3D25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833CC-88C7-4B41-A33A-C94BDF107417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7073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706A1-FAEA-4B86-B1EF-2A8E259D3D25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833CC-88C7-4B41-A33A-C94BDF1074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785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706A1-FAEA-4B86-B1EF-2A8E259D3D25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833CC-88C7-4B41-A33A-C94BDF107417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2011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706A1-FAEA-4B86-B1EF-2A8E259D3D25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833CC-88C7-4B41-A33A-C94BDF1074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348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706A1-FAEA-4B86-B1EF-2A8E259D3D25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833CC-88C7-4B41-A33A-C94BDF107417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3555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706A1-FAEA-4B86-B1EF-2A8E259D3D25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833CC-88C7-4B41-A33A-C94BDF1074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773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706A1-FAEA-4B86-B1EF-2A8E259D3D25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833CC-88C7-4B41-A33A-C94BDF1074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606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706A1-FAEA-4B86-B1EF-2A8E259D3D25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833CC-88C7-4B41-A33A-C94BDF1074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644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706A1-FAEA-4B86-B1EF-2A8E259D3D25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833CC-88C7-4B41-A33A-C94BDF1074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463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706A1-FAEA-4B86-B1EF-2A8E259D3D25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833CC-88C7-4B41-A33A-C94BDF1074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220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706A1-FAEA-4B86-B1EF-2A8E259D3D25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833CC-88C7-4B41-A33A-C94BDF107417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2222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5D706A1-FAEA-4B86-B1EF-2A8E259D3D25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A3833CC-88C7-4B41-A33A-C94BDF107417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6368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f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F37A33D-FE1A-4E75-833F-BC16C3EA9F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077" y="0"/>
            <a:ext cx="9703845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39C2837-1FEC-4BB6-8F43-46ECF2E583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168" y="-240632"/>
            <a:ext cx="7736664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6C371EA1-62A5-44D5-94B2-9119D049D78E}"/>
              </a:ext>
            </a:extLst>
          </p:cNvPr>
          <p:cNvSpPr/>
          <p:nvPr/>
        </p:nvSpPr>
        <p:spPr>
          <a:xfrm>
            <a:off x="6894094" y="4742376"/>
            <a:ext cx="5149516" cy="2278611"/>
          </a:xfrm>
          <a:prstGeom prst="roundRect">
            <a:avLst>
              <a:gd name="adj" fmla="val 39738"/>
            </a:avLst>
          </a:prstGeom>
          <a:ln w="5715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7625" marR="47625" algn="ctr">
              <a:spcBef>
                <a:spcPts val="375"/>
              </a:spcBef>
              <a:spcAft>
                <a:spcPts val="375"/>
              </a:spcAft>
            </a:pPr>
            <a:r>
              <a:rPr lang="ru-RU" sz="2400" i="1" dirty="0">
                <a:solidFill>
                  <a:srgbClr val="1F1F1F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 </a:t>
            </a:r>
            <a:r>
              <a:rPr lang="ru-RU" sz="2400" i="1" dirty="0">
                <a:solidFill>
                  <a:srgbClr val="008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ІГРИ ДЛЯ МАЛЯТ       </a:t>
            </a:r>
          </a:p>
          <a:p>
            <a:pPr marL="47625" marR="47625" algn="ctr">
              <a:spcBef>
                <a:spcPts val="375"/>
              </a:spcBef>
              <a:spcAft>
                <a:spcPts val="375"/>
              </a:spcAft>
            </a:pPr>
            <a:r>
              <a:rPr lang="ru-RU" sz="2400" i="1" dirty="0">
                <a:solidFill>
                  <a:srgbClr val="008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(ДИТЯЧИЙ  ФОЛЬКЛОР)</a:t>
            </a:r>
            <a:endParaRPr lang="ru-RU" sz="2400" i="1" dirty="0"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marL="47625" marR="47625" algn="ctr">
              <a:spcBef>
                <a:spcPts val="375"/>
              </a:spcBef>
              <a:spcAft>
                <a:spcPts val="375"/>
              </a:spcAft>
            </a:pPr>
            <a:r>
              <a:rPr lang="ru-RU" sz="1600" i="1" dirty="0" err="1">
                <a:solidFill>
                  <a:srgbClr val="1F1F1F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Виконала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 роботу Костюченко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Ірина</a:t>
            </a:r>
            <a:endParaRPr lang="ru-RU" sz="2400" i="1" dirty="0"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294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AE00B3D-30C0-49D1-B676-88AD72A3FD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455" y="313006"/>
            <a:ext cx="9391088" cy="6548511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95D49A08-0BFF-4AEC-8993-6D9041579EB4}"/>
              </a:ext>
            </a:extLst>
          </p:cNvPr>
          <p:cNvSpPr/>
          <p:nvPr/>
        </p:nvSpPr>
        <p:spPr>
          <a:xfrm>
            <a:off x="1400455" y="1519310"/>
            <a:ext cx="9284677" cy="4869457"/>
          </a:xfrm>
          <a:prstGeom prst="roundRect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359CF82-CAD0-442E-9ABA-FBB9C44498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9747" y="2117558"/>
            <a:ext cx="7676148" cy="309211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A895A72-ABB5-4B36-BDD0-8D56C67D42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263" y="99642"/>
            <a:ext cx="2442471" cy="246308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94CCBB3-4431-4335-9482-176DBC00B8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5727" y="5209674"/>
            <a:ext cx="6213374" cy="79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293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F37A33D-FE1A-4E75-833F-BC16C3EA9F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077" y="0"/>
            <a:ext cx="9703845" cy="6858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842597BD-9B5B-4CEA-B914-6F5A46CDE72F}"/>
              </a:ext>
            </a:extLst>
          </p:cNvPr>
          <p:cNvSpPr/>
          <p:nvPr/>
        </p:nvSpPr>
        <p:spPr>
          <a:xfrm>
            <a:off x="858129" y="858128"/>
            <a:ext cx="10635176" cy="5205047"/>
          </a:xfrm>
          <a:prstGeom prst="roundRect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numCol="3" rtlCol="0" anchor="ctr"/>
          <a:lstStyle/>
          <a:p>
            <a:pPr marL="47625" marR="47625" algn="ctr"/>
            <a:r>
              <a:rPr lang="ru-RU" sz="1600" b="1" dirty="0">
                <a:solidFill>
                  <a:srgbClr val="DAA52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А МИ ПРОСО СІЯЛИ, СІЯЛИ 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7625" marR="47625" algn="ctr"/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Дівчата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й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хлопці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розділяються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на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дві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групи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порівну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 Перша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група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співає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друга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відповідає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7625" marR="47625" algn="ctr"/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І    А ми просо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сіяли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сіяли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</a:t>
            </a:r>
            <a:b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Ой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дід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ладо,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сіяли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сіяли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7625" marR="47625" algn="ctr"/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II    А ми просо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витопчем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витопчем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</a:t>
            </a:r>
            <a:b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Ой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дід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ладо,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витопчем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витопчем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7625" marR="47625" algn="ctr"/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І    А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чим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же вам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витоптать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витоптать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?</a:t>
            </a:r>
            <a:b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Ой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дід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ладо,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витоптать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витоптать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?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7625" marR="47625" algn="ctr"/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II    А ми коней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випустим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випустим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</a:t>
            </a:r>
            <a:b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Ой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дід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ладо,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випустим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випустим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b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b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І    А ми коней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виловим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виловим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</a:t>
            </a:r>
            <a:b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Ой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дід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ладо,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виловим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виловим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7625" marR="47625" algn="ctr"/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II    А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чи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же вам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виловить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виловить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?</a:t>
            </a:r>
            <a:b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Ой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дід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ладо,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виловить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виловить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?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7625" marR="47625" algn="ctr"/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І    А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шовковим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поводом, поводом,</a:t>
            </a:r>
            <a:b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Ой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дід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ладо, поводом, поводом.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7625" marR="47625" algn="ctr"/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II    А ми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повід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викупим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викупим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</a:t>
            </a:r>
            <a:b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Ой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дід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ладо,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викупим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викупим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7625" marR="47625" algn="ctr"/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І    А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чим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же вам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викупить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викупить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?</a:t>
            </a:r>
            <a:b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Ой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дід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ладо,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викупить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викупить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?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7625" marR="47625" algn="ctr"/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II    А нам треба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дівчинку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дівчинку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(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або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хлопчика, хлопчика)</a:t>
            </a:r>
            <a:b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Ой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дід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ладо,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дівчинку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дівчинку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7625" marR="47625" algn="ctr"/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І    А яку вам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дівчинку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дівчинку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?</a:t>
            </a:r>
            <a:b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Ой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дід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ладо,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дівчинку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дівчинку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?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7625" marR="47625" algn="ctr"/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II    А нам треба Галочку, Галочку,</a:t>
            </a:r>
            <a:b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Ой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дід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ладо, Галочку, Галочку.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7625" marR="47625" algn="ctr"/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І    А в нас Галя дурочка, дурочка,</a:t>
            </a:r>
            <a:b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Ой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дід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ладо, дурочка, дурочка.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7625" marR="47625" algn="ctr"/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II    А ми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її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виучим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виучим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</a:t>
            </a:r>
            <a:b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Ой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дід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ладо,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виучим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виучим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7625" marR="47625" algn="ctr"/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І А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чим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же вам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виучить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виучить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?</a:t>
            </a:r>
            <a:b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Ой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дід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ладо,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виучить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виучить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?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7625" marR="47625" algn="ctr"/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II    А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шовковим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поводом, поводом,</a:t>
            </a:r>
            <a:b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Ой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дід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ладо, поводом, поводом.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7625" marR="47625" algn="ctr"/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І До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нашого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гурту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прибуло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прибуло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</a:t>
            </a:r>
            <a:b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Ой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дід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ладо,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прибуло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прибуло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7625" marR="47625" algn="ctr"/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II    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Від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нашого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гурту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відбуло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</a:t>
            </a:r>
            <a:b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відбуло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Ой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дід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ладо,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відбуло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відбуло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7625" marR="47625" algn="ctr"/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І А в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нашому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гурті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скачуть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скачуть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</a:t>
            </a:r>
            <a:b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Ой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дід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ладо,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скачуть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скачуть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7625" marR="47625" algn="ctr"/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II    А в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нашому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гурті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плачуть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плачуть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</a:t>
            </a:r>
            <a:b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Ой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дід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ладо,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плачуть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плачуть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972A090-4385-4B55-80B4-1DBEB01BDB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411"/>
            <a:ext cx="1443790" cy="4507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849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F37A33D-FE1A-4E75-833F-BC16C3EA9F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077" y="0"/>
            <a:ext cx="9703845" cy="6858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0C6A8E1C-6C52-4FB3-B7A0-DE3D45818176}"/>
              </a:ext>
            </a:extLst>
          </p:cNvPr>
          <p:cNvSpPr/>
          <p:nvPr/>
        </p:nvSpPr>
        <p:spPr>
          <a:xfrm>
            <a:off x="942536" y="1942188"/>
            <a:ext cx="10438228" cy="4109695"/>
          </a:xfrm>
          <a:prstGeom prst="roundRect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numCol="3" rtlCol="0" anchor="ctr"/>
          <a:lstStyle/>
          <a:p>
            <a:pPr marL="47625" marR="47625" algn="ctr"/>
            <a:r>
              <a:rPr lang="ru-RU" sz="1600" b="1" dirty="0">
                <a:solidFill>
                  <a:srgbClr val="8B451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ПЕРЕПІЛКА 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7625" marR="47625" algn="ctr"/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Діти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беруться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за руки і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роблять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коло.</a:t>
            </a:r>
            <a:b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Посередині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стоїть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дівчинка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— «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перепілка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».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7625" marR="47625" algn="ctr"/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Всі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співають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7625" marR="47625" algn="ctr"/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А в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перепілки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да головка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болить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b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Тут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була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тут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була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перепілочка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</a:t>
            </a:r>
            <a:b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Тут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була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тут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була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краснопірочка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7625" marR="47625" algn="ctr"/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«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Перепілка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»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держиться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за голову.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7625" marR="47625" algn="ctr"/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А в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перепілки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да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очиці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болять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b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Тут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була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тут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була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перепілочка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</a:t>
            </a:r>
            <a:b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Тут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була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тут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була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краснопірочка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7625" marR="47625" algn="ctr"/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«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Перепілка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»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береться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за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очі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7625" marR="47625" algn="ctr"/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А в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перепілки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підошви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болять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b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Тут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була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тут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була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перепілочка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</a:t>
            </a:r>
            <a:b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Тут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була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тут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була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краснопірочка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7625" marR="47625" algn="ctr"/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«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Перепілка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» ударяв себе по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підошвах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7625" marR="47625" algn="ctr"/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А в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перепілки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да животик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болить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b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Тут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була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тут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була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перепілочка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</a:t>
            </a:r>
            <a:b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Тут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була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тут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була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краснопірочка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7625" marR="47625" algn="ctr"/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«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Перепілка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»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держиться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за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живіт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7625" marR="47625" algn="ctr"/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А в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перепілки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да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ушиці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болять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b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Тут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була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тут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була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перепілочка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</a:t>
            </a:r>
            <a:b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Тут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була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тут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була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краснопірочка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7625" marR="47625" algn="ctr"/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«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Перепілка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»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держиться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за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вухо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7625" marR="47625" algn="ctr"/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А в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перепілки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да умер мужичок.</a:t>
            </a:r>
            <a:b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Тут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була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тут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була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перепілочка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</a:t>
            </a:r>
            <a:b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Тут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була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тут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була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краснопірочка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7625" marR="47625" algn="ctr"/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«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Перепілка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» плаче.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7625" marR="47625" algn="ctr"/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А в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перепілки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да ожив мужичок.</a:t>
            </a:r>
            <a:b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Тут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була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тут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була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перепілочка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</a:t>
            </a:r>
            <a:b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Тут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була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тут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була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краснопірочка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7625" marR="47625" algn="ctr"/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«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Перепілка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»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танцює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7625" marR="47625" algn="ctr"/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Ти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перепілко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не корись, не корись.</a:t>
            </a:r>
            <a:b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Старшому,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меншому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поклонись, поклонись,</a:t>
            </a:r>
            <a:b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Куди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хоч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перескоч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тільки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трави не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толоч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7625" marR="47625" algn="ctr"/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«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Перепілка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»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кланяється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комусь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з кола, і той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стає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«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перепілкою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»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7945999-C526-48D2-8F59-89346BA536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01" y="324853"/>
            <a:ext cx="2393456" cy="219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723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F37A33D-FE1A-4E75-833F-BC16C3EA9F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077" y="0"/>
            <a:ext cx="9703845" cy="6858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5EFC9C53-FDD8-42EC-B603-5622386A6586}"/>
              </a:ext>
            </a:extLst>
          </p:cNvPr>
          <p:cNvSpPr/>
          <p:nvPr/>
        </p:nvSpPr>
        <p:spPr>
          <a:xfrm>
            <a:off x="2105526" y="1443789"/>
            <a:ext cx="8277727" cy="4717859"/>
          </a:xfrm>
          <a:prstGeom prst="roundRect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7625" marR="47625" algn="ctr"/>
            <a:r>
              <a:rPr lang="ru-RU" sz="24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ru-RU" sz="1800" b="1" dirty="0">
                <a:solidFill>
                  <a:srgbClr val="B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КРУЖОК (ЦАРІВНА) 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7625" marR="47625" algn="ctr"/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Хлопці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й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дівчата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узявшись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за руки,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стають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у кружок,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вибирають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«царя» й «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царівну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».</a:t>
            </a:r>
            <a:b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«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Царівна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»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перебуває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в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крузі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«царевич» — за кругом.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Усі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співають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7625" marR="47625" algn="ctr"/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Ой у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городочку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царівна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царівна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</a:t>
            </a:r>
            <a:b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А за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городочком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царів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син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царів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син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b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Приступи,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царенко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близенько, близенько,</a:t>
            </a:r>
            <a:b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Поклонись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царівні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низенько, низенько.</a:t>
            </a:r>
            <a:b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Приступи,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царенко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ще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ближче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ще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ближче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</a:t>
            </a:r>
            <a:b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Поклонись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царівні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ще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нижче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ще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нижче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b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Пророби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царівні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вороточка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вороточка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</a:t>
            </a:r>
            <a:b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Вивези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царівну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з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городочка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з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городочка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b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Одведи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царівну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кругом ряду, кругом ряду</a:t>
            </a:r>
            <a:b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Та й постав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царівну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у ряду, у ряду.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7625" marR="47625" algn="ctr"/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«Царевич»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виконує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всі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обов’язки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які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йому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приспівують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бере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«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царівну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» за руку і ставить у ряд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поруч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із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собою. 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Потім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вибирають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другого «царя» й «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царівну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».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E455663-32A3-4C35-B9B9-4DC725A849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526" y="2963347"/>
            <a:ext cx="2045368" cy="206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520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F37A33D-FE1A-4E75-833F-BC16C3EA9F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077" y="0"/>
            <a:ext cx="9703845" cy="6858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E2491DC0-14F9-4EAD-8943-D5D52B171966}"/>
              </a:ext>
            </a:extLst>
          </p:cNvPr>
          <p:cNvSpPr/>
          <p:nvPr/>
        </p:nvSpPr>
        <p:spPr>
          <a:xfrm>
            <a:off x="5669280" y="3587261"/>
            <a:ext cx="45719" cy="562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B59BF238-4DFF-426A-952C-4C7D1E09692B}"/>
              </a:ext>
            </a:extLst>
          </p:cNvPr>
          <p:cNvSpPr/>
          <p:nvPr/>
        </p:nvSpPr>
        <p:spPr>
          <a:xfrm>
            <a:off x="2406316" y="1153551"/>
            <a:ext cx="7050506" cy="4597544"/>
          </a:xfrm>
          <a:prstGeom prst="roundRect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7625" marR="47625" algn="ctr"/>
            <a:r>
              <a:rPr lang="ru-RU" sz="1600" b="1" dirty="0">
                <a:solidFill>
                  <a:srgbClr val="008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ПОДОЛЯНКА 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7625" marR="47625" algn="ctr"/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Діти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водять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хоровод, а один,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що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стоїть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у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колі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робить рухи,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що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відповідають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змісту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пісні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7625" marR="47625" algn="ctr"/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Десь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там,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десь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там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подолянка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була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</a:t>
            </a:r>
            <a:b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Десь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там,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десь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там молоденька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була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b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Отут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вона впала,</a:t>
            </a:r>
            <a:b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До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землі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припала.</a:t>
            </a:r>
            <a:b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Устань, устань,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подоляночко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</a:t>
            </a:r>
            <a:b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Промий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очки, як скляночки,</a:t>
            </a:r>
            <a:b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Та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візьмися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в бочки,</a:t>
            </a:r>
            <a:b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Та поскачи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скочки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b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Скачи, скачи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понад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бродом,</a:t>
            </a:r>
            <a:b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Як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рибонька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попід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льодом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b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Візьми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собі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панну, которую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крайню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</a:t>
            </a:r>
            <a:b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Візьми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собі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панича, которого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крайнича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7625" marR="47625" algn="ctr"/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Той,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що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посередині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вибирає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когось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з кола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замість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себе, і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гра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продовжується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7625" marR="47625" algn="ctr"/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E9F4C3D-D568-45FF-9941-FEE6D4C96F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81" y="2237874"/>
            <a:ext cx="4377669" cy="238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479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F37A33D-FE1A-4E75-833F-BC16C3EA9F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077" y="0"/>
            <a:ext cx="9703845" cy="6858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0CF91C14-729B-49FB-9226-3FC9A15917EA}"/>
              </a:ext>
            </a:extLst>
          </p:cNvPr>
          <p:cNvSpPr/>
          <p:nvPr/>
        </p:nvSpPr>
        <p:spPr>
          <a:xfrm>
            <a:off x="1550308" y="759655"/>
            <a:ext cx="8544187" cy="5022167"/>
          </a:xfrm>
          <a:prstGeom prst="roundRect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609904B-7DFC-4B7F-8A0C-E4443D675045}"/>
              </a:ext>
            </a:extLst>
          </p:cNvPr>
          <p:cNvSpPr txBox="1"/>
          <p:nvPr/>
        </p:nvSpPr>
        <p:spPr>
          <a:xfrm>
            <a:off x="1720516" y="956603"/>
            <a:ext cx="8025063" cy="4770537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marL="47625" marR="47625" algn="ctr"/>
            <a:r>
              <a:rPr lang="ru-RU" sz="1600" b="1" dirty="0">
                <a:solidFill>
                  <a:srgbClr val="0000C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ЗАЙЧИК 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7625" marR="47625" algn="ctr"/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Діти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стають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у коло,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беруться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за руки, а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між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ними — «зайчик» (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обов’язково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хлопчик). </a:t>
            </a:r>
            <a:b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Діти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ходять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і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співають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7625" marR="47625" algn="ctr"/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Городили зайчика</a:t>
            </a:r>
            <a:b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Тинком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льонком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</a:t>
            </a:r>
            <a:b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Та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нікуди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зайчику</a:t>
            </a:r>
            <a:b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Та не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вискочити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</a:t>
            </a:r>
            <a:b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Та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нікуди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зайчику</a:t>
            </a:r>
            <a:b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Та не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виплигнути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b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А в нас ворота</a:t>
            </a:r>
            <a:b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Позамиканії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</a:t>
            </a:r>
            <a:b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Жовтим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піском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Позасипанії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!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7625" marR="47625" algn="ctr"/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При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цьому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«зайчик»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починає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бігати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щоб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де-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небудь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вискочити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а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діти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стають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щільніше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щоб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не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пропустити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Коли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вже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«зайчик»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якось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вискочить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тоді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всі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діти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його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ловлять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Хто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піймає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— сам став «зайчиком».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Якщо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піймає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дівчинка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то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заміняють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хлопчиком,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бо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за правилами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гри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дівчинка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не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може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бути «зайчиком».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394A782-1A60-4993-A131-67A9A5B374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242" y="1564105"/>
            <a:ext cx="2141622" cy="2765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9828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156</TotalTime>
  <Words>9</Words>
  <Application>Microsoft Office PowerPoint</Application>
  <PresentationFormat>Широкоэкранный</PresentationFormat>
  <Paragraphs>56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Arial</vt:lpstr>
      <vt:lpstr>Arial Black</vt:lpstr>
      <vt:lpstr>Calibri</vt:lpstr>
      <vt:lpstr>Times New Roman</vt:lpstr>
      <vt:lpstr>Tw Cen MT</vt:lpstr>
      <vt:lpstr>Tw Cen MT Condensed</vt:lpstr>
      <vt:lpstr>Wingdings 3</vt:lpstr>
      <vt:lpstr>Интеграл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Пользователь Windows</cp:lastModifiedBy>
  <cp:revision>9</cp:revision>
  <dcterms:created xsi:type="dcterms:W3CDTF">2023-01-29T11:20:02Z</dcterms:created>
  <dcterms:modified xsi:type="dcterms:W3CDTF">2023-03-12T15:30:30Z</dcterms:modified>
</cp:coreProperties>
</file>