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84" r:id="rId4"/>
    <p:sldId id="285" r:id="rId5"/>
    <p:sldId id="277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>
            <a:normAutofit/>
          </a:bodyPr>
          <a:lstStyle/>
          <a:p>
            <a:r>
              <a:rPr lang="uk-UA" sz="6000" b="1" dirty="0">
                <a:solidFill>
                  <a:schemeClr val="accent3">
                    <a:lumMod val="50000"/>
                  </a:schemeClr>
                </a:solidFill>
              </a:rPr>
              <a:t>Пізнаємо світ</a:t>
            </a:r>
            <a:br>
              <a:rPr lang="uk-UA" dirty="0"/>
            </a:br>
            <a:r>
              <a:rPr lang="uk-UA" sz="3600" dirty="0"/>
              <a:t>використання елементів методики М. </a:t>
            </a:r>
            <a:r>
              <a:rPr lang="uk-UA" sz="3600" dirty="0" err="1"/>
              <a:t>Монтессорі</a:t>
            </a:r>
            <a:endParaRPr lang="ru-RU" sz="3600" dirty="0"/>
          </a:p>
        </p:txBody>
      </p:sp>
      <p:pic>
        <p:nvPicPr>
          <p:cNvPr id="16387" name="Picture 3" descr="D:\фото\відкриті заходи\2018\света бабич\1C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857496"/>
            <a:ext cx="4929222" cy="3696917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945047" y="4071942"/>
            <a:ext cx="326531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/>
              <a:t>      Підготувала вихователь</a:t>
            </a:r>
          </a:p>
          <a:p>
            <a:r>
              <a:rPr lang="uk-UA" sz="1600" dirty="0"/>
              <a:t>      </a:t>
            </a:r>
            <a:r>
              <a:rPr lang="uk-UA" sz="1600" dirty="0" err="1"/>
              <a:t>Іванківського</a:t>
            </a:r>
            <a:r>
              <a:rPr lang="uk-UA" sz="1600" dirty="0"/>
              <a:t> ЗДО </a:t>
            </a:r>
          </a:p>
          <a:p>
            <a:r>
              <a:rPr lang="uk-UA" sz="1600" dirty="0"/>
              <a:t>      №1 </a:t>
            </a:r>
            <a:r>
              <a:rPr lang="uk-UA" sz="1600" dirty="0" err="1"/>
              <a:t>“Сонечко”</a:t>
            </a:r>
            <a:r>
              <a:rPr lang="uk-UA" sz="1600" dirty="0"/>
              <a:t> </a:t>
            </a:r>
          </a:p>
          <a:p>
            <a:r>
              <a:rPr lang="uk-UA" sz="1600" dirty="0"/>
              <a:t>      Бабич Світлана Володимирівна</a:t>
            </a:r>
            <a:endParaRPr lang="ru-RU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428596" y="285728"/>
            <a:ext cx="828680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М.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Монтессорі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 розглядала сенсорний розвиток, як важливу складову частину і основу формування особистості: без розвинутих органів чуття не може бути вихованої людини. Чуттєве сприймання є основою розумового і морального життя. Матеріал розроблений М.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Монтессорі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, побудований так, щоб розвивати окремі сфери відчуттів, вчити слухати тишу і звуки, розрізняти кольори, форму, вагу тощо.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</a:t>
            </a:r>
            <a:endParaRPr kumimoji="0" lang="uk-U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3" name="Picture 5" descr="D:\фото\Віночок\1111111\IMG_8205.JPG"/>
          <p:cNvPicPr>
            <a:picLocks noChangeAspect="1" noChangeArrowheads="1"/>
          </p:cNvPicPr>
          <p:nvPr/>
        </p:nvPicPr>
        <p:blipFill>
          <a:blip r:embed="rId2"/>
          <a:srcRect l="9854" t="4380" r="8029"/>
          <a:stretch>
            <a:fillRect/>
          </a:stretch>
        </p:blipFill>
        <p:spPr bwMode="auto">
          <a:xfrm>
            <a:off x="5143504" y="2500306"/>
            <a:ext cx="3844590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00034" y="2285992"/>
            <a:ext cx="44291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2428868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Феномен педагогіки </a:t>
            </a:r>
            <a:r>
              <a:rPr lang="uk-UA" sz="2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Монтессорі</a:t>
            </a:r>
            <a:r>
              <a:rPr lang="uk-UA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полягає в її вірі в природу дитини, в її прагненні уникнути будь-якого авторитарного тиску на дитину, самостійність, активність особистості. Марія стверджує: </a:t>
            </a:r>
            <a:r>
              <a:rPr lang="uk-UA" sz="2000" dirty="0"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lang="uk-UA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 виховання, ґрунтується на волі дитини, повинен допомогти їй здобути собі цю волю, тобто зменшити тягар соціальних кайданів, що обмежують діяльність дитини</a:t>
            </a:r>
            <a:r>
              <a:rPr lang="uk-UA" sz="2000" dirty="0"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lang="uk-UA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28596" y="642918"/>
            <a:ext cx="8215370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</a:t>
            </a:r>
            <a:r>
              <a:rPr kumimoji="0" lang="uk-UA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М. </a:t>
            </a:r>
            <a:r>
              <a:rPr kumimoji="0" lang="uk-UA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Монтессорі</a:t>
            </a:r>
            <a:r>
              <a:rPr kumimoji="0" lang="uk-UA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пропонує 12 пунктів свого методу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 Метод заснований на терплячому спостереженні за дитиною.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Він виправдає себе як універсальний. Успішно застосовувався для дітей кожної регенерації і кожної цивілізованої нації. Раса, колір, клімат, національність, соціальний статус, тип цивілізації </a:t>
            </a:r>
            <a:r>
              <a:rPr kumimoji="0" lang="uk-UA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uk-UA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все це не має принципового значення для його успішного застосування.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Він доводить, що маленька дитина любить інтелектуальну роботу, яка обирається спонтанно і виконується з великою насолодою.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Він базується на бажанні дитини навчатися через самостійну роботу.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Пропонуючи максимум спонтанності, метод дає можливість кожній дитині досягти певного рівня знань і вийти на вищий рівень, ніж в інших системах навчання.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Хоча в методі застосовуються покарання і заохочення, він дає можливість досягти найвищого рівня дисципліни і вона є активною, виходить з поведінки самої дитини, а не нав</a:t>
            </a:r>
            <a:r>
              <a:rPr kumimoji="0" lang="uk-UA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’</a:t>
            </a:r>
            <a:r>
              <a:rPr kumimoji="0" lang="uk-UA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язується зовні.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Він заснований на глибокій  повазі до особистості, оберігає її від домінуючого впливу дорослого, дає можливість кожній дитині зростати і розвиватись, відчувати свою біологічну незалежність. Отже, дитині дається свобода (але не вседозволеність), яка формує основи реальної дисципліни.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357166"/>
            <a:ext cx="871543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Він дає можливість вихователю працювати з дитиною індивідуально по кожному предмету, підводячи дитину до рівня відповідних індивідуальних вимог.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 Кожна дитина працює у власному ритмі. Отже, діти, які працюють швидко, не затримуються тими, хто працює повільніше, навпаки, у дитини, яка не встигає за темпом інших, не виникає комплексів.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10. Метод не має нічого спільного з духом змагання і його згубними наслідками. Більше того, він постійно пропонує дітям можливості для взаємодії і взаємодопомоги, яка і приймається однаково радісно.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11. Оскільки дитина працює за своїм власним вибором, без елементу змагання і примусу, їй не загрожує перенапруження та комплекс неповноцінності, який може з</a:t>
            </a:r>
            <a:r>
              <a:rPr lang="ru-RU" dirty="0">
                <a:latin typeface="Calibri"/>
                <a:ea typeface="Times New Roman" pitchFamily="18" charset="0"/>
                <a:cs typeface="Times New Roman" pitchFamily="18" charset="0"/>
              </a:rPr>
              <a:t>’</a:t>
            </a:r>
            <a:r>
              <a:rPr lang="uk-UA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явитися у подальшому житті.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D:\фото\Віночок\1111111\IMG_8272.JPG"/>
          <p:cNvPicPr>
            <a:picLocks noChangeAspect="1" noChangeArrowheads="1"/>
          </p:cNvPicPr>
          <p:nvPr/>
        </p:nvPicPr>
        <p:blipFill>
          <a:blip r:embed="rId2"/>
          <a:srcRect t="6275"/>
          <a:stretch>
            <a:fillRect/>
          </a:stretch>
        </p:blipFill>
        <p:spPr bwMode="auto">
          <a:xfrm>
            <a:off x="4572000" y="3744563"/>
            <a:ext cx="4429156" cy="3113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14282" y="3429000"/>
            <a:ext cx="435771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12. Метод </a:t>
            </a:r>
            <a:r>
              <a:rPr lang="uk-UA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Монтессорі</a:t>
            </a:r>
            <a:r>
              <a:rPr lang="uk-UA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всебічно розвиває особистість дитини, не тільки розумові здібності, а й можливість логічно мислити, виявляти ініціативу, вміти робити власний вибір. Дитина є часткою спільноти, але відчуває себе незалежною і вільною. ЇЇ виховують і навчають на реальних зразках, які формують ґрунтовну основу для майбутнього громадянина.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71934" y="2500306"/>
            <a:ext cx="485778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Дитина в житті стикається з різноманітністю форм, кольорів та інших якостей предметів, а саме: іграшок, предметів домашнього вжитку;  творами мистецтва: музикою, живописом, скульптурою; оточуючою природою з усіма сенсорними ознаками: </a:t>
            </a:r>
            <a:r>
              <a:rPr lang="uk-UA" sz="2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багато-</a:t>
            </a:r>
            <a:r>
              <a:rPr lang="uk-UA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кольоровістю, запахами, шумами тощо.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Поступове ознайомлення дітей з різними видами сенсорних еталонів та їх систематизація </a:t>
            </a:r>
            <a:r>
              <a:rPr lang="uk-UA" sz="2000" dirty="0"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lang="uk-UA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одне з найважливіших завдань сенсорного виховання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дошкільному віці. </a:t>
            </a:r>
            <a:endParaRPr lang="uk-UA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6" name="Picture 4" descr="D:\фото\Віночок\1111111\IMG_82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928934"/>
            <a:ext cx="3619526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85720" y="428604"/>
            <a:ext cx="85725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lang="uk-UA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Дитина пізнає навколишній світ, а також явища природи, події громадського життя доступні спостереженню. Добре розвинена здатність сприйняття необхідна, її потрібно розвивати в дітях.</a:t>
            </a:r>
            <a:r>
              <a:rPr lang="uk-UA" sz="2000" dirty="0"/>
              <a:t> </a:t>
            </a:r>
            <a:r>
              <a:rPr lang="uk-UA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процесі всієї життєдіяльності дітей відбувається накопичення ними сенсорного досвіду, збагачення їхнього світовідчуття, підвищення тонусу, позитивних знань, пов</a:t>
            </a:r>
            <a:r>
              <a:rPr lang="uk-UA" sz="2000" dirty="0">
                <a:latin typeface="Calibri"/>
                <a:ea typeface="Times New Roman" pitchFamily="18" charset="0"/>
                <a:cs typeface="Times New Roman" pitchFamily="18" charset="0"/>
              </a:rPr>
              <a:t>’</a:t>
            </a:r>
            <a:r>
              <a:rPr lang="uk-UA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язаних зі сприйняттям навколишнього світу, пробудження інтересів, формування потреб.</a:t>
            </a:r>
            <a:endParaRPr lang="ru-RU" sz="20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399</TotalTime>
  <Words>671</Words>
  <Application>Microsoft Office PowerPoint</Application>
  <PresentationFormat>Экран (4:3)</PresentationFormat>
  <Paragraphs>28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Arial</vt:lpstr>
      <vt:lpstr>Calibri</vt:lpstr>
      <vt:lpstr>Franklin Gothic Book</vt:lpstr>
      <vt:lpstr>Franklin Gothic Medium</vt:lpstr>
      <vt:lpstr>Times New Roman</vt:lpstr>
      <vt:lpstr>Wingdings 2</vt:lpstr>
      <vt:lpstr>Трек</vt:lpstr>
      <vt:lpstr>Пізнаємо світ використання елементів методики М. Монтессорі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Комп</cp:lastModifiedBy>
  <cp:revision>53</cp:revision>
  <dcterms:created xsi:type="dcterms:W3CDTF">2019-12-11T07:35:22Z</dcterms:created>
  <dcterms:modified xsi:type="dcterms:W3CDTF">2023-11-08T09:24:04Z</dcterms:modified>
</cp:coreProperties>
</file>