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7" r:id="rId4"/>
    <p:sldId id="265" r:id="rId5"/>
    <p:sldId id="266" r:id="rId6"/>
    <p:sldId id="268" r:id="rId7"/>
    <p:sldId id="257" r:id="rId8"/>
    <p:sldId id="264" r:id="rId9"/>
    <p:sldId id="258" r:id="rId10"/>
    <p:sldId id="259" r:id="rId11"/>
    <p:sldId id="260" r:id="rId12"/>
    <p:sldId id="270" r:id="rId13"/>
    <p:sldId id="271" r:id="rId14"/>
    <p:sldId id="261" r:id="rId15"/>
    <p:sldId id="262" r:id="rId16"/>
    <p:sldId id="263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закладах освіти: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истемний підхід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ідзаголовок 2"/>
          <p:cNvSpPr txBox="1">
            <a:spLocks/>
          </p:cNvSpPr>
          <p:nvPr/>
        </p:nvSpPr>
        <p:spPr>
          <a:xfrm>
            <a:off x="4919783" y="5439505"/>
            <a:ext cx="6815669" cy="1320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директор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КЗ ІРР «ІРЦ» 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Бабенко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Н.В.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85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керівником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заходи: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Перевірку приміщень, території закладу освіти з метою виявити місця, які потенційно можуть бути небезпечними та сприятливими для вчинення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(цькування), та організацію належних заходів безпеки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(спостереження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місцями загального користування (їдальні, коридори, роздягальні, ігрові майданчики, шкільне подвір’я тощо) і технічними приміщеннями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Розробку, затвердження та оприлюднення плану заходів, які пов’язані з запобіганням та протидією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(цькуванню) в закладі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8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uk-UA" dirty="0" smtClean="0"/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 та неупереджене з’ясування обставин випадків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(цькування) в закладі освіти відповідно до заяв, що надійшли. </a:t>
            </a:r>
            <a:endParaRPr lang="uk-UA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такої заяви керівник закладу видає рішення про проведення розслідування із визначенням уповноважених осіб. </a:t>
            </a:r>
            <a:endParaRPr lang="uk-UA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7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Директору КЗ ІРР «ІРЦ» Бабенко Н.В.</a:t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(прізвище, ім’я, по батькові заявника)</a:t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(адреса проживання)</a:t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(контактний телефон</a:t>
            </a:r>
            <a:endParaRPr lang="en-US" sz="20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ЗАЯВА</a:t>
            </a:r>
          </a:p>
          <a:p>
            <a:pPr marL="0" indent="0" algn="ctr">
              <a:buNone/>
            </a:pP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 заяви викладається довільно. В заяві повідомляється про випадки </a:t>
            </a:r>
            <a:r>
              <a:rPr lang="uk-U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(цькування), а саме обставини, місце, час та яким чином здійснювався </a:t>
            </a:r>
            <a:r>
              <a:rPr lang="uk-U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(цькування). </a:t>
            </a:r>
            <a:endParaRPr lang="uk-UA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Вказується 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 про потерпілого (жертви </a:t>
            </a:r>
            <a:r>
              <a:rPr lang="uk-U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кривдника (</a:t>
            </a:r>
            <a:r>
              <a:rPr lang="uk-U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булера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спостерігачів (за наявності</a:t>
            </a:r>
            <a:r>
              <a:rPr lang="uk-U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 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__________ </a:t>
            </a:r>
          </a:p>
          <a:p>
            <a:pPr marL="0" indent="0" algn="ctr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                                                                      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(підпис)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48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855204"/>
              </p:ext>
            </p:extLst>
          </p:nvPr>
        </p:nvGraphicFramePr>
        <p:xfrm>
          <a:off x="1295400" y="2557463"/>
          <a:ext cx="9601200" cy="315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1985149997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984171716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1209895020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1982809500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1164936997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868095758"/>
                    </a:ext>
                  </a:extLst>
                </a:gridCol>
              </a:tblGrid>
              <a:tr h="928415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</a:p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прийняття заяви</a:t>
                      </a: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ім’я, по батькові заявника (здобувач освіти, батьки, законні представники, педагогічний працівник, інші особи)</a:t>
                      </a: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Контактна інформація заявника (адреса проживання, телефон)</a:t>
                      </a: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Короткий зміст заяви</a:t>
                      </a: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ім’я, по батькові та посада особи, яка прийняла заяву</a:t>
                      </a: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5324992"/>
                  </a:ext>
                </a:extLst>
              </a:tr>
              <a:tr h="9284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2730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599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прийняття рішення за результатами розслідування керівник закладу освіти створює наказом комісію з розгляду випадків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(цькування) (далі – Комісія)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скликає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засідання.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 визнала, </a:t>
            </a:r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це був </a:t>
            </a:r>
            <a:r>
              <a:rPr lang="uk-UA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(цькування), а не одноразовий конфлікт чи сварка,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 дії носять систематичний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керівник закладу освіти зобов’язаний повідомити уповноважені підрозділи органів Національної поліції України (ювенальна поліція) та Службу у справах дітей.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9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разі, якщо Комісія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кваліфікує випадок як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(цькування),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постраждалий не згодний з цим, то він може одразу звернутись до органів Національної поліції України із заявою, про що керівник закладу освіти має повідомити постраждалого.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4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Комісії реєструються в окремому журналі, зберігаються у паперовому вигляді з оригіналами підписів всіх членів Комісії.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377041"/>
              </p:ext>
            </p:extLst>
          </p:nvPr>
        </p:nvGraphicFramePr>
        <p:xfrm>
          <a:off x="1295400" y="4075611"/>
          <a:ext cx="9601200" cy="15806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844829385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982173274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706512265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1541923018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1680706317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610036135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effectLst/>
                        </a:rPr>
                        <a:t>№ з/п</a:t>
                      </a:r>
                      <a:endParaRPr lang="en-US" dirty="0" smtClean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effectLst/>
                        </a:rPr>
                        <a:t>Дата засідання комісії</a:t>
                      </a:r>
                      <a:endParaRPr lang="en-US" dirty="0" smtClean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fontAlgn="auto" latinLnBrk="0" hangingPunct="1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Номер рішення</a:t>
                      </a:r>
                      <a:endParaRPr lang="en-US" dirty="0" smtClean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Рішення та рекомендації комісії</a:t>
                      </a:r>
                      <a:endParaRPr lang="en-US" dirty="0" smtClean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Прізвище, ініціали та посада членів комісії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Підписи</a:t>
                      </a:r>
                      <a:r>
                        <a:rPr lang="uk-UA" baseline="0" dirty="0" smtClean="0"/>
                        <a:t> членів комісії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2014138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22347350"/>
                  </a:ext>
                </a:extLst>
              </a:tr>
            </a:tbl>
          </a:graphicData>
        </a:graphic>
      </p:graphicFrame>
      <p:sp>
        <p:nvSpPr>
          <p:cNvPr id="5" name="Прямокутник 4"/>
          <p:cNvSpPr/>
          <p:nvPr/>
        </p:nvSpPr>
        <p:spPr>
          <a:xfrm>
            <a:off x="1972491" y="2560320"/>
            <a:ext cx="8373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 рішень комісії з розгляду випадків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(цькування)</a:t>
            </a:r>
          </a:p>
        </p:txBody>
      </p:sp>
    </p:spTree>
    <p:extLst>
      <p:ext uri="{BB962C8B-B14F-4D97-AF65-F5344CB8AC3E}">
        <p14:creationId xmlns:p14="http://schemas.microsoft.com/office/powerpoint/2010/main" val="354465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Штрафи за вчинення </a:t>
            </a:r>
            <a:r>
              <a:rPr lang="uk-UA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b="1" dirty="0"/>
              <a:t>В</a:t>
            </a:r>
            <a:r>
              <a:rPr lang="uk-UA" b="1" dirty="0" smtClean="0"/>
              <a:t>ід </a:t>
            </a:r>
            <a:r>
              <a:rPr lang="uk-UA" b="1" dirty="0"/>
              <a:t>50 до 100 неоподатковуваних мінімумів, або від 20 до 40 годин громадських робіт. </a:t>
            </a:r>
            <a:endParaRPr lang="uk-UA" b="1" dirty="0" smtClean="0"/>
          </a:p>
          <a:p>
            <a:r>
              <a:rPr lang="uk-UA" b="1" dirty="0"/>
              <a:t>Г</a:t>
            </a:r>
            <a:r>
              <a:rPr lang="uk-UA" b="1" dirty="0" smtClean="0"/>
              <a:t>рупою </a:t>
            </a:r>
            <a:r>
              <a:rPr lang="uk-UA" b="1" dirty="0"/>
              <a:t>осіб або повторно протягом </a:t>
            </a:r>
            <a:r>
              <a:rPr lang="uk-UA" b="1" dirty="0" smtClean="0"/>
              <a:t>року </a:t>
            </a:r>
            <a:r>
              <a:rPr lang="uk-UA" b="1" dirty="0"/>
              <a:t>штраф становитиме від 100 до 200 неоподатковуваних мінімумів або громадські роботи на строк від 40 до 60 годин</a:t>
            </a:r>
            <a:r>
              <a:rPr lang="uk-UA" b="1" dirty="0" smtClean="0"/>
              <a:t>.</a:t>
            </a:r>
          </a:p>
          <a:p>
            <a:r>
              <a:rPr lang="uk-UA" b="1" dirty="0"/>
              <a:t>Неповідомлення керівником закладу освіти уповноваженого підрозділу органів Національної поліції України про випадки </a:t>
            </a:r>
            <a:r>
              <a:rPr lang="uk-UA" b="1" dirty="0" err="1"/>
              <a:t>булінгу</a:t>
            </a:r>
            <a:r>
              <a:rPr lang="uk-UA" b="1" dirty="0"/>
              <a:t> (цькування) учасника освітнього процесу тягне за собою накладення на нього штрафу від 50 до 100 неоподатковуваних мінімумів доходів громадян або виправні роботи на строк до 1 місяця з відрахуванням до 20 </a:t>
            </a:r>
            <a:r>
              <a:rPr lang="uk-UA" b="1" dirty="0" smtClean="0"/>
              <a:t>процентів </a:t>
            </a:r>
            <a:r>
              <a:rPr lang="uk-UA" b="1" dirty="0"/>
              <a:t>заробітку</a:t>
            </a:r>
            <a:r>
              <a:rPr lang="uk-UA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77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7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uk-UA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 про права дитини</a:t>
            </a:r>
          </a:p>
          <a:p>
            <a:r>
              <a:rPr lang="uk-U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uk-UA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«Про охорону дитинства»</a:t>
            </a:r>
          </a:p>
          <a:p>
            <a:r>
              <a:rPr lang="uk-U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uk-UA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  «Про освіту»</a:t>
            </a:r>
          </a:p>
          <a:p>
            <a:r>
              <a:rPr lang="uk-U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uk-UA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 «Про внесення змін до деяких законодавчих актів України щодо протидії </a:t>
            </a:r>
            <a:r>
              <a:rPr lang="uk-UA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(цькуванню)»</a:t>
            </a:r>
          </a:p>
          <a:p>
            <a:r>
              <a:rPr lang="uk-U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uk-UA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 України 29.01.2019 №1/11-881 «Рекомендації для закладів освіти, педагогічних працівників  щодо застосування норм Закону України «Про внесення змін до деяких законодавчих актів України щодо </a:t>
            </a:r>
            <a:r>
              <a:rPr lang="uk-U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 </a:t>
            </a:r>
            <a:r>
              <a:rPr lang="uk-UA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(цькуванню)»</a:t>
            </a:r>
          </a:p>
          <a:p>
            <a:endParaRPr lang="uk-UA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6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</a:t>
            </a:r>
            <a:r>
              <a:rPr lang="uk-UA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en-US" sz="7200" b="1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Наявний кривдник </a:t>
            </a:r>
          </a:p>
          <a:p>
            <a:pPr marL="0" indent="0">
              <a:buNone/>
            </a:pPr>
            <a:r>
              <a:rPr lang="uk-UA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потерпілий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46" y="2908420"/>
            <a:ext cx="3892445" cy="272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1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</a:t>
            </a:r>
            <a:r>
              <a:rPr lang="uk-UA" sz="7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знущанні присутні 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спостерігачі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21" y="3135085"/>
            <a:ext cx="4413067" cy="23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0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</a:t>
            </a:r>
            <a:r>
              <a:rPr lang="uk-UA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Потерпілому спричинена </a:t>
            </a:r>
            <a:endParaRPr lang="uk-UA" sz="3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</a:t>
            </a:r>
            <a:r>
              <a:rPr lang="uk-UA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(та/або </a:t>
            </a:r>
            <a:r>
              <a:rPr lang="uk-UA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психологічна)</a:t>
            </a:r>
          </a:p>
          <a:p>
            <a:pPr marL="0" indent="0">
              <a:buNone/>
            </a:pPr>
            <a:r>
              <a:rPr lang="uk-UA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шкода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8" name="Місце для вмісту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46" y="2573384"/>
            <a:ext cx="3489960" cy="299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3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</a:t>
            </a:r>
            <a:r>
              <a:rPr lang="uk-UA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Систематичність </a:t>
            </a:r>
          </a:p>
          <a:p>
            <a:pPr marL="0" indent="0">
              <a:buNone/>
            </a:pP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знущання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2717074"/>
            <a:ext cx="4738995" cy="32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0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створення безпечного освітнього середовища в закладі освіти має бути запроваджений комплексний підхід у сфері запобігання та протидії проявам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(цькування).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 </a:t>
            </a: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Управлінський </a:t>
            </a:r>
          </a:p>
          <a:p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Просвітницький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1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Просвітницький напрям –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системна робота з інформування, роз’яснення з метою формування навичок толерантної та ненасильницької поведінки, спілкування та взаємодії всіх учасників освітнього процесу.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2467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Управлінський напрям —</a:t>
            </a:r>
            <a:endParaRPr lang="en-US" sz="6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ситуації в закладі освіти, розробка правил поведінки, алгоритмів дії, плану заходів, здійснення моніторингу його реалізації та безпечності, комфортності освітнього середовища тощо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83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688</TotalTime>
  <Words>639</Words>
  <Application>Microsoft Office PowerPoint</Application>
  <PresentationFormat>Произвольный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Природа</vt:lpstr>
      <vt:lpstr>Протидія булінгу в закладах освіти:</vt:lpstr>
      <vt:lpstr>Нормативно-правові документи з питань запобігання, протидії домашньому насильству та  булінгу</vt:lpstr>
      <vt:lpstr>Ознаки булінгу</vt:lpstr>
      <vt:lpstr>Ознаки булінгу</vt:lpstr>
      <vt:lpstr>Ознаки булінгу</vt:lpstr>
      <vt:lpstr>Ознаки булінгу</vt:lpstr>
      <vt:lpstr>З метою створення безпечного освітнього середовища в закладі освіти має бути запроваджений комплексний підхід у сфері запобігання та протидії проявам булінгу (цькування). </vt:lpstr>
      <vt:lpstr>Просвітницький напрям –</vt:lpstr>
      <vt:lpstr>Управлінський напрям —</vt:lpstr>
      <vt:lpstr>Управлінський напрям реалізується керівником закладу освіти та включає такі заходи: </vt:lpstr>
      <vt:lpstr>Презентация PowerPoint</vt:lpstr>
      <vt:lpstr>Директору КЗ ІРР «ІРЦ» Бабенко Н.В. (прізвище, ім’я, по батькові заявника)   (адреса проживання)  (контактний телефон</vt:lpstr>
      <vt:lpstr>ЖУРНАЛ  реєстрації заяв про випадки булінгу (цькування)</vt:lpstr>
      <vt:lpstr>Презентация PowerPoint</vt:lpstr>
      <vt:lpstr>Презентация PowerPoint</vt:lpstr>
      <vt:lpstr>Рішення Комісії реєструються в окремому журналі, зберігаються у паперовому вигляді з оригіналами підписів всіх членів Комісії. </vt:lpstr>
      <vt:lpstr>Штрафи за вчинення булінгу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наталія бабенко</dc:creator>
  <cp:lastModifiedBy>Пользователь</cp:lastModifiedBy>
  <cp:revision>29</cp:revision>
  <dcterms:created xsi:type="dcterms:W3CDTF">2020-02-07T09:45:32Z</dcterms:created>
  <dcterms:modified xsi:type="dcterms:W3CDTF">2020-03-25T00:34:52Z</dcterms:modified>
</cp:coreProperties>
</file>